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5" r:id="rId1"/>
  </p:sldMasterIdLst>
  <p:notesMasterIdLst>
    <p:notesMasterId r:id="rId15"/>
  </p:notesMasterIdLst>
  <p:handoutMasterIdLst>
    <p:handoutMasterId r:id="rId16"/>
  </p:handoutMasterIdLst>
  <p:sldIdLst>
    <p:sldId id="501" r:id="rId2"/>
    <p:sldId id="542" r:id="rId3"/>
    <p:sldId id="508" r:id="rId4"/>
    <p:sldId id="545" r:id="rId5"/>
    <p:sldId id="572" r:id="rId6"/>
    <p:sldId id="574" r:id="rId7"/>
    <p:sldId id="544" r:id="rId8"/>
    <p:sldId id="515" r:id="rId9"/>
    <p:sldId id="577" r:id="rId10"/>
    <p:sldId id="579" r:id="rId11"/>
    <p:sldId id="578" r:id="rId12"/>
    <p:sldId id="547" r:id="rId13"/>
    <p:sldId id="575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clrMru>
    <a:srgbClr val="CC0099"/>
    <a:srgbClr val="009900"/>
    <a:srgbClr val="33CC33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12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 b="0" i="0" baseline="0" dirty="0" smtClean="0">
                <a:effectLst/>
              </a:rPr>
              <a:t>Ion </a:t>
            </a:r>
            <a:r>
              <a:rPr lang="en-US" sz="1200" b="0" i="0" baseline="0" dirty="0">
                <a:effectLst/>
              </a:rPr>
              <a:t>Exchange </a:t>
            </a:r>
            <a:r>
              <a:rPr lang="en-US" sz="1200" b="0" i="0" baseline="0" dirty="0" smtClean="0">
                <a:effectLst/>
              </a:rPr>
              <a:t>Chromatography</a:t>
            </a:r>
            <a:endParaRPr lang="en-US" sz="1200" b="0" dirty="0">
              <a:effectLst/>
            </a:endParaRPr>
          </a:p>
        </c:rich>
      </c:tx>
      <c:layout>
        <c:manualLayout>
          <c:xMode val="edge"/>
          <c:yMode val="edge"/>
          <c:x val="0.253686934966463"/>
          <c:y val="0.071428571428571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37751968503937"/>
          <c:y val="0.237719160104987"/>
          <c:w val="0.681845213427269"/>
          <c:h val="0.63947368421052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Absorbance (a.u.)</c:v>
                </c:pt>
              </c:strCache>
            </c:strRef>
          </c:tx>
          <c:xVal>
            <c:numRef>
              <c:f>Sheet1!$A$3:$A$11</c:f>
              <c:numCache>
                <c:formatCode>General</c:formatCode>
                <c:ptCount val="9"/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</c:numCache>
            </c:numRef>
          </c:xVal>
          <c:yVal>
            <c:numRef>
              <c:f>Sheet1!$B$3:$B$11</c:f>
              <c:numCache>
                <c:formatCode>General</c:formatCode>
                <c:ptCount val="9"/>
                <c:pt idx="1">
                  <c:v>0.0</c:v>
                </c:pt>
                <c:pt idx="2">
                  <c:v>0.067</c:v>
                </c:pt>
                <c:pt idx="3">
                  <c:v>0.013</c:v>
                </c:pt>
                <c:pt idx="4">
                  <c:v>0.0</c:v>
                </c:pt>
                <c:pt idx="5">
                  <c:v>0.0</c:v>
                </c:pt>
                <c:pt idx="6">
                  <c:v>0.1</c:v>
                </c:pt>
                <c:pt idx="7">
                  <c:v>0.286</c:v>
                </c:pt>
                <c:pt idx="8">
                  <c:v>0.005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8865720"/>
        <c:axId val="2111501016"/>
      </c:scatterChart>
      <c:valAx>
        <c:axId val="20788657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Fractions</a:t>
                </a:r>
                <a:r>
                  <a:rPr lang="en-US" baseline="0"/>
                  <a:t> (#)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11501016"/>
        <c:crosses val="autoZero"/>
        <c:crossBetween val="midCat"/>
      </c:valAx>
      <c:valAx>
        <c:axId val="21115010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Absorbance</a:t>
                </a:r>
                <a:r>
                  <a:rPr lang="en-US" baseline="0"/>
                  <a:t> (a.u)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78865720"/>
        <c:crosses val="autoZero"/>
        <c:crossBetween val="midCat"/>
      </c:valAx>
      <c:spPr>
        <a:ln>
          <a:solidFill>
            <a:srgbClr val="0000FF"/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Ellyn Daugherty, </a:t>
            </a:r>
            <a:r>
              <a:rPr lang="en-US" dirty="0" err="1"/>
              <a:t>Ellyn@</a:t>
            </a:r>
            <a:r>
              <a:rPr lang="en-US" dirty="0" err="1" smtClean="0"/>
              <a:t>BiotechEd.com</a:t>
            </a:r>
            <a:r>
              <a:rPr lang="en-US" dirty="0"/>
              <a:t>	</a:t>
            </a:r>
          </a:p>
          <a:p>
            <a:pPr>
              <a:defRPr/>
            </a:pPr>
            <a:r>
              <a:rPr lang="en-US" dirty="0" err="1"/>
              <a:t>www.BiotechEd.com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2971800" y="0"/>
            <a:ext cx="3884613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Proteins are the Cash of Biotech</a:t>
            </a:r>
          </a:p>
          <a:p>
            <a:pPr>
              <a:defRPr/>
            </a:pPr>
            <a:r>
              <a:rPr lang="en-US" dirty="0" smtClean="0"/>
              <a:t>The </a:t>
            </a:r>
            <a:r>
              <a:rPr lang="en-US" dirty="0" err="1" smtClean="0"/>
              <a:t>rAmylase</a:t>
            </a:r>
            <a:r>
              <a:rPr lang="en-US" dirty="0" smtClean="0"/>
              <a:t> Project: Lab 6d/6c Amylase Assays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35814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i="1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EMC-Paradigm Publishing</a:t>
            </a:r>
          </a:p>
          <a:p>
            <a:pPr>
              <a:defRPr/>
            </a:pPr>
            <a:r>
              <a:rPr lang="en-US" dirty="0" err="1"/>
              <a:t>www.emcp.com</a:t>
            </a:r>
            <a:r>
              <a:rPr lang="en-US" dirty="0"/>
              <a:t>/biotech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www.FisherSci.com</a:t>
            </a:r>
            <a:endParaRPr lang="en-US" dirty="0"/>
          </a:p>
          <a:p>
            <a:pPr>
              <a:defRPr/>
            </a:pPr>
            <a:r>
              <a:rPr lang="en-US" dirty="0" err="1" smtClean="0"/>
              <a:t>www.gbiosciences.com</a:t>
            </a:r>
            <a:r>
              <a:rPr lang="en-US" dirty="0" smtClean="0"/>
              <a:t>/biotech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207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8A95A43-E87E-294F-A28B-829394380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53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8EA6BDA3-9E3C-F84C-A755-AC86BF3AE7F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1353AC7F-F4B5-6D45-9580-226C2A9D61A9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F10ABDA3-C429-3944-84C1-E891546ADE4C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VWR/Sargent Welch</a:t>
            </a:r>
          </a:p>
          <a:p>
            <a:pPr eaLnBrk="1" hangingPunct="1"/>
            <a:r>
              <a:rPr lang="en-US" sz="1200"/>
              <a:t>www.sargentwelch.com/biotech</a:t>
            </a:r>
          </a:p>
          <a:p>
            <a:pPr eaLnBrk="1" hangingPunct="1"/>
            <a:r>
              <a:rPr lang="en-US" sz="1200"/>
              <a:t>Mike_Logan@vwreducation.com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6AFFF-AB40-4B2F-A557-EE2F3DFBA29F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411321-5C6F-4A63-9363-76630731706E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EAD8332B-653D-F144-9975-F86B73127D91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017A47DC-5B84-8A48-A045-5144E8DD332F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7F8B9074-70C0-0548-B554-5974E03B0004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ED109-73AC-6C42-AE80-BBA179DF0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03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D94C3-9494-EE47-AE1B-853101EDC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3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145EE-9BB7-A244-9C92-7526EB9B2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25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4C1FB-75B2-9C43-9B32-7A51F6564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48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EB21D-2398-E542-B2B1-AFAB7B526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5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FDF01-5BA8-B747-B391-CF89CE789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53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33B9D-13B7-9A46-B278-B609DE423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1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8D4C5-5E3C-774F-AB07-C07A21403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2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28B66-0AE8-0D46-9E0C-CEA1D06B0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11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69348-347F-BB46-81ED-7742CE52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5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6E93E-8456-BC4C-B249-DB669DFD5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50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CC33">
                <a:alpha val="35000"/>
              </a:srgbClr>
            </a:gs>
            <a:gs pos="100000">
              <a:schemeClr val="bg1"/>
            </a:gs>
            <a:gs pos="99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BEE109-7BB6-A940-A1F1-FECD08FE7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chart" Target="../charts/chart1.xml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ncbi.nlm.nih.gov" TargetMode="External"/><Relationship Id="rId3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 smtClean="0">
                <a:latin typeface="Comic Sans MS" charset="0"/>
                <a:cs typeface="Comic Sans MS" charset="0"/>
              </a:rPr>
              <a:t>Proteins are the Cash of Biotech</a:t>
            </a:r>
            <a:endParaRPr lang="en-US" sz="3600" dirty="0">
              <a:latin typeface="Comic Sans MS" charset="0"/>
              <a:cs typeface="Comic Sans MS" charset="0"/>
            </a:endParaRPr>
          </a:p>
        </p:txBody>
      </p:sp>
      <p:sp>
        <p:nvSpPr>
          <p:cNvPr id="15362" name="Rectangle 243"/>
          <p:cNvSpPr>
            <a:spLocks noGrp="1" noChangeArrowheads="1"/>
          </p:cNvSpPr>
          <p:nvPr/>
        </p:nvSpPr>
        <p:spPr bwMode="auto">
          <a:xfrm>
            <a:off x="4343400" y="4552576"/>
            <a:ext cx="4724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/>
            <a:r>
              <a:rPr lang="en-US" sz="2000" b="1" dirty="0">
                <a:latin typeface="Arial" charset="0"/>
              </a:rPr>
              <a:t>Ellyn Daugherty</a:t>
            </a:r>
          </a:p>
          <a:p>
            <a:pPr algn="ctr"/>
            <a:r>
              <a:rPr lang="en-US" sz="2000" dirty="0" err="1">
                <a:latin typeface="Arial" charset="0"/>
              </a:rPr>
              <a:t>ellyn@BiotechEd.com</a:t>
            </a:r>
            <a:endParaRPr lang="en-US" sz="2000" dirty="0">
              <a:latin typeface="Arial" charset="0"/>
            </a:endParaRPr>
          </a:p>
          <a:p>
            <a:pPr algn="ctr"/>
            <a:r>
              <a:rPr lang="en-US" sz="2000" dirty="0" err="1" smtClean="0">
                <a:latin typeface="Arial" charset="0"/>
              </a:rPr>
              <a:t>www.BiotechEd.com</a:t>
            </a:r>
            <a:endParaRPr lang="en-US" sz="2000" dirty="0" smtClean="0">
              <a:latin typeface="Arial" charset="0"/>
            </a:endParaRPr>
          </a:p>
          <a:p>
            <a:pPr algn="ctr"/>
            <a:endParaRPr lang="en-US" sz="1000" b="1" dirty="0" smtClean="0">
              <a:latin typeface="Arial" charset="0"/>
            </a:endParaRPr>
          </a:p>
          <a:p>
            <a:pPr algn="ctr"/>
            <a:r>
              <a:rPr lang="en-US" sz="2000" b="1" dirty="0" smtClean="0">
                <a:latin typeface="Arial" charset="0"/>
              </a:rPr>
              <a:t>Colin Heath</a:t>
            </a:r>
            <a:endParaRPr lang="en-US" sz="2000" b="1" dirty="0">
              <a:latin typeface="Arial" charset="0"/>
            </a:endParaRPr>
          </a:p>
          <a:p>
            <a:pPr algn="ctr"/>
            <a:r>
              <a:rPr lang="en-US" sz="2000" dirty="0" smtClean="0">
                <a:latin typeface="Arial" charset="0"/>
              </a:rPr>
              <a:t>G-Biosciences</a:t>
            </a:r>
            <a:endParaRPr lang="en-US" sz="2000" dirty="0">
              <a:latin typeface="Arial" charset="0"/>
            </a:endParaRPr>
          </a:p>
          <a:p>
            <a:pPr algn="ctr"/>
            <a:r>
              <a:rPr lang="en-US" sz="2000" dirty="0" err="1">
                <a:latin typeface="Arial" charset="0"/>
              </a:rPr>
              <a:t>cheath@</a:t>
            </a:r>
            <a:r>
              <a:rPr lang="en-US" sz="2000" dirty="0" err="1" smtClean="0">
                <a:latin typeface="Arial" charset="0"/>
              </a:rPr>
              <a:t>gbiosciences.com</a:t>
            </a:r>
            <a:endParaRPr lang="en-US" sz="2000" dirty="0" smtClean="0">
              <a:latin typeface="Arial" charset="0"/>
            </a:endParaRPr>
          </a:p>
          <a:p>
            <a:pPr algn="ctr"/>
            <a:endParaRPr lang="en-US" sz="2000" b="1" dirty="0" smtClean="0">
              <a:latin typeface="Arial" charset="0"/>
            </a:endParaRPr>
          </a:p>
          <a:p>
            <a:pPr algn="ctr"/>
            <a:endParaRPr lang="en-US" sz="2000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838200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Lab </a:t>
            </a:r>
            <a:r>
              <a:rPr lang="en-US" dirty="0" smtClean="0">
                <a:latin typeface="Arial"/>
                <a:cs typeface="Arial"/>
              </a:rPr>
              <a:t>6d </a:t>
            </a:r>
            <a:r>
              <a:rPr lang="en-US" dirty="0" smtClean="0">
                <a:latin typeface="Arial"/>
                <a:cs typeface="Arial"/>
              </a:rPr>
              <a:t>Assaying for Amylase Activity </a:t>
            </a:r>
            <a:endParaRPr lang="en-US" sz="1000" dirty="0" smtClean="0">
              <a:latin typeface="Arial"/>
              <a:cs typeface="Arial"/>
            </a:endParaRP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(</a:t>
            </a:r>
            <a:r>
              <a:rPr lang="en-US" sz="1400" dirty="0">
                <a:latin typeface="Comic Sans MS" charset="0"/>
                <a:cs typeface="Comic Sans MS" charset="0"/>
              </a:rPr>
              <a:t>B:S4NM The </a:t>
            </a:r>
            <a:r>
              <a:rPr lang="en-US" sz="1400" dirty="0" err="1">
                <a:latin typeface="Comic Sans MS" charset="0"/>
                <a:cs typeface="Comic Sans MS" charset="0"/>
              </a:rPr>
              <a:t>rAmylase</a:t>
            </a:r>
            <a:r>
              <a:rPr lang="en-US" sz="1400" dirty="0">
                <a:latin typeface="Comic Sans MS" charset="0"/>
                <a:cs typeface="Comic Sans MS" charset="0"/>
              </a:rPr>
              <a:t> Project </a:t>
            </a:r>
            <a:r>
              <a:rPr lang="en-US" sz="1400" dirty="0" smtClean="0">
                <a:latin typeface="Comic Sans MS" charset="0"/>
                <a:cs typeface="Comic Sans MS" charset="0"/>
              </a:rPr>
              <a:t>Kits</a:t>
            </a:r>
            <a:r>
              <a:rPr lang="en-US" sz="1400" dirty="0" smtClean="0">
                <a:latin typeface="Arial"/>
                <a:cs typeface="Arial"/>
              </a:rPr>
              <a:t>) </a:t>
            </a:r>
            <a:r>
              <a:rPr lang="en-US" sz="1400" i="1" dirty="0" smtClean="0">
                <a:solidFill>
                  <a:srgbClr val="FF0000"/>
                </a:solidFill>
                <a:latin typeface="Arial"/>
                <a:cs typeface="Arial"/>
              </a:rPr>
              <a:t>Kit </a:t>
            </a:r>
            <a:r>
              <a:rPr lang="en-US" sz="1400" i="1" dirty="0">
                <a:solidFill>
                  <a:srgbClr val="FF0000"/>
                </a:solidFill>
                <a:latin typeface="Arial"/>
                <a:cs typeface="Arial"/>
              </a:rPr>
              <a:t># BTNM-6C</a:t>
            </a:r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  </a:t>
            </a: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       </a:t>
            </a:r>
            <a:endParaRPr lang="en-US" sz="1400" i="1" dirty="0">
              <a:solidFill>
                <a:srgbClr val="FF0000"/>
              </a:solidFill>
            </a:endParaRPr>
          </a:p>
        </p:txBody>
      </p:sp>
      <p:pic>
        <p:nvPicPr>
          <p:cNvPr id="8" name="Picture 7" descr="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191000"/>
            <a:ext cx="2971800" cy="2478916"/>
          </a:xfrm>
          <a:prstGeom prst="rect">
            <a:avLst/>
          </a:prstGeom>
        </p:spPr>
      </p:pic>
      <p:pic>
        <p:nvPicPr>
          <p:cNvPr id="3" name="Picture 2" descr="IMG_11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76400"/>
            <a:ext cx="1981200" cy="2641600"/>
          </a:xfrm>
          <a:prstGeom prst="rect">
            <a:avLst/>
          </a:prstGeom>
        </p:spPr>
      </p:pic>
      <p:pic>
        <p:nvPicPr>
          <p:cNvPr id="4" name="Picture 3" descr="lowres_BioTech2e_Cov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676400"/>
            <a:ext cx="1988535" cy="2838601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4976844" cy="68580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28600" y="152400"/>
            <a:ext cx="2971800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latin typeface="Comic Sans MS" charset="0"/>
                <a:cs typeface="Comic Sans MS" charset="0"/>
              </a:rPr>
              <a:t>Native alpha amylase superimposed with heat-resistant engineered alpha-amylase</a:t>
            </a:r>
          </a:p>
          <a:p>
            <a:pPr algn="ctr" eaLnBrk="1" hangingPunct="1"/>
            <a:endParaRPr lang="en-US" sz="3200" dirty="0">
              <a:latin typeface="Comic Sans MS" charset="0"/>
              <a:cs typeface="Comic Sans MS" charset="0"/>
            </a:endParaRPr>
          </a:p>
          <a:p>
            <a:pPr algn="ctr" eaLnBrk="1" hangingPunct="1"/>
            <a:r>
              <a:rPr lang="en-US" sz="3200" dirty="0" smtClean="0">
                <a:latin typeface="Comic Sans MS" charset="0"/>
                <a:cs typeface="Comic Sans MS" charset="0"/>
              </a:rPr>
              <a:t>See yellow loop - due to additions in </a:t>
            </a:r>
            <a:r>
              <a:rPr lang="en-US" sz="3200" dirty="0">
                <a:latin typeface="Comic Sans MS" charset="0"/>
                <a:cs typeface="Comic Sans MS" charset="0"/>
              </a:rPr>
              <a:t>the 1E3Z polypeptide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0" y="3733800"/>
            <a:ext cx="914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Intended Mutation </a:t>
            </a:r>
            <a:r>
              <a:rPr lang="en-US" sz="1400" dirty="0">
                <a:latin typeface="+mn-lt"/>
              </a:rPr>
              <a:t>P</a:t>
            </a:r>
            <a:r>
              <a:rPr lang="en-US" sz="1400" dirty="0" smtClean="0">
                <a:latin typeface="+mn-lt"/>
              </a:rPr>
              <a:t>roduced using  PCR</a:t>
            </a:r>
            <a:endParaRPr lang="en-US" sz="1400" dirty="0"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924800" y="4419600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687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322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 Box 6"/>
          <p:cNvSpPr txBox="1">
            <a:spLocks noChangeArrowheads="1"/>
          </p:cNvSpPr>
          <p:nvPr/>
        </p:nvSpPr>
        <p:spPr bwMode="auto">
          <a:xfrm>
            <a:off x="228600" y="228600"/>
            <a:ext cx="2971800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latin typeface="Comic Sans MS" charset="0"/>
                <a:cs typeface="Comic Sans MS" charset="0"/>
              </a:rPr>
              <a:t>In this C</a:t>
            </a:r>
            <a:r>
              <a:rPr lang="en-US" sz="3200" dirty="0" smtClean="0">
                <a:latin typeface="Comic Sans MS" charset="0"/>
                <a:cs typeface="Comic Sans MS" charset="0"/>
              </a:rPr>
              <a:t>n3D view</a:t>
            </a:r>
            <a:r>
              <a:rPr lang="en-US" sz="3200" dirty="0">
                <a:latin typeface="Comic Sans MS" charset="0"/>
                <a:cs typeface="Comic Sans MS" charset="0"/>
              </a:rPr>
              <a:t>, you can see that the starch substrate still binds at the active site.</a:t>
            </a:r>
          </a:p>
          <a:p>
            <a:pPr algn="ctr" eaLnBrk="1" hangingPunct="1"/>
            <a:endParaRPr lang="en-US" sz="3200" dirty="0">
              <a:latin typeface="Comic Sans MS" charset="0"/>
              <a:cs typeface="Comic Sans MS" charset="0"/>
            </a:endParaRPr>
          </a:p>
          <a:p>
            <a:pPr algn="ctr" eaLnBrk="1" hangingPunct="1"/>
            <a:r>
              <a:rPr lang="en-US" sz="3200" dirty="0">
                <a:latin typeface="Comic Sans MS" charset="0"/>
                <a:cs typeface="Comic Sans MS" charset="0"/>
              </a:rPr>
              <a:t>See yellow loop - due to additions in the 1E3Z polypeptide</a:t>
            </a:r>
          </a:p>
        </p:txBody>
      </p:sp>
    </p:spTree>
    <p:extLst>
      <p:ext uri="{BB962C8B-B14F-4D97-AF65-F5344CB8AC3E}">
        <p14:creationId xmlns:p14="http://schemas.microsoft.com/office/powerpoint/2010/main" val="83349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TNM Kit Fly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8"/>
          <p:cNvSpPr txBox="1">
            <a:spLocks noChangeArrowheads="1"/>
          </p:cNvSpPr>
          <p:nvPr/>
        </p:nvSpPr>
        <p:spPr bwMode="auto">
          <a:xfrm>
            <a:off x="0" y="1066800"/>
            <a:ext cx="2362200" cy="14465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err="1" smtClean="0">
                <a:solidFill>
                  <a:srgbClr val="0D0D0D"/>
                </a:solidFill>
                <a:latin typeface="Arial" charset="0"/>
              </a:rPr>
              <a:t>BiotechEd.com</a:t>
            </a:r>
            <a:r>
              <a:rPr lang="en-US" sz="2000" dirty="0" smtClean="0">
                <a:solidFill>
                  <a:srgbClr val="0D0D0D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PPTS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, Syllabi, Activities, Hints, Links,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etc.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algn="ctr" eaLnBrk="1" hangingPunct="1"/>
            <a:endParaRPr lang="en-US" sz="800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2667000"/>
            <a:ext cx="2358185" cy="283154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lvl="2" indent="0" algn="ctr" eaLnBrk="1" hangingPunct="1"/>
            <a:r>
              <a:rPr lang="en-US" sz="2000" dirty="0" err="1">
                <a:latin typeface="Arial" charset="0"/>
              </a:rPr>
              <a:t>www.gbiosciences.com</a:t>
            </a:r>
            <a:r>
              <a:rPr lang="en-US" sz="2000" dirty="0">
                <a:latin typeface="Arial" charset="0"/>
              </a:rPr>
              <a:t>/BTNM</a:t>
            </a:r>
          </a:p>
          <a:p>
            <a:pPr algn="ctr" eaLnBrk="1" hangingPunct="1"/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B:S4NM materials and kits</a:t>
            </a:r>
          </a:p>
          <a:p>
            <a:pPr marL="0" lvl="2" indent="0" algn="ctr" eaLnBrk="1" hangingPunct="1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and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 marL="0" lvl="2" indent="0" algn="ctr" eaLnBrk="1" hangingPunct="1"/>
            <a:r>
              <a:rPr lang="en-US" sz="20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FisherEdu.com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/BS4NM</a:t>
            </a:r>
            <a:r>
              <a:rPr lang="en-US" dirty="0">
                <a:solidFill>
                  <a:srgbClr val="000000"/>
                </a:solidFill>
              </a:rPr>
              <a:t> </a:t>
            </a:r>
          </a:p>
          <a:p>
            <a:pPr algn="ctr" eaLnBrk="1" hangingPunct="1"/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for entire BS4NM materials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lists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608662"/>
            <a:ext cx="2362201" cy="113877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e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mcp.com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/biotech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B:S4NM curriculum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algn="ctr" eaLnBrk="1" hangingPunct="1"/>
            <a:endParaRPr lang="en-US" sz="800" dirty="0">
              <a:solidFill>
                <a:srgbClr val="3333CC"/>
              </a:solidFill>
              <a:latin typeface="Arial" charset="0"/>
            </a:endParaRPr>
          </a:p>
        </p:txBody>
      </p:sp>
      <p:pic>
        <p:nvPicPr>
          <p:cNvPr id="9" name="Picture 1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798" y="1066800"/>
            <a:ext cx="6677202" cy="54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>
            <a:spLocks noChangeArrowheads="1"/>
          </p:cNvSpPr>
          <p:nvPr/>
        </p:nvSpPr>
        <p:spPr bwMode="auto">
          <a:xfrm>
            <a:off x="8382000" y="3657600"/>
            <a:ext cx="609600" cy="1524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Rectangle 7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50000"/>
              </a:lnSpc>
              <a:spcAft>
                <a:spcPts val="2000"/>
              </a:spcAft>
            </a:pPr>
            <a:r>
              <a:rPr lang="en-US" altLang="en-US" sz="3200" dirty="0" err="1">
                <a:latin typeface="Comic Sans MS" pitchFamily="66" charset="0"/>
              </a:rPr>
              <a:t>BiotechEd.com</a:t>
            </a:r>
            <a:r>
              <a:rPr lang="en-US" altLang="en-US" sz="3200" dirty="0">
                <a:latin typeface="Comic Sans MS" pitchFamily="66" charset="0"/>
              </a:rPr>
              <a:t> Biotech Teacher Support Site</a:t>
            </a:r>
            <a:endParaRPr lang="en-US" alt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065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 smtClean="0">
                <a:latin typeface="Comic Sans MS" charset="0"/>
              </a:rPr>
              <a:t>Amylase is a </a:t>
            </a:r>
            <a:endParaRPr lang="en-US" sz="3600" dirty="0">
              <a:latin typeface="Comic Sans MS" charset="0"/>
            </a:endParaRPr>
          </a:p>
          <a:p>
            <a:pPr algn="ctr" eaLnBrk="1" hangingPunct="1"/>
            <a:r>
              <a:rPr lang="en-US" sz="3600" dirty="0" smtClean="0">
                <a:latin typeface="Comic Sans MS" charset="0"/>
              </a:rPr>
              <a:t>commercially important biotech product</a:t>
            </a:r>
            <a:endParaRPr lang="en-US" sz="3600" dirty="0">
              <a:latin typeface="Comic Sans MS" charset="0"/>
              <a:cs typeface="Comic Sans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24000"/>
            <a:ext cx="876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Amylase is an enzyme that catalyzes </a:t>
            </a:r>
            <a:r>
              <a:rPr lang="en-US" dirty="0">
                <a:solidFill>
                  <a:srgbClr val="FF0066"/>
                </a:solidFill>
                <a:latin typeface="Arial"/>
                <a:cs typeface="Arial"/>
              </a:rPr>
              <a:t>starch </a:t>
            </a:r>
            <a:r>
              <a:rPr lang="en-US" dirty="0" smtClean="0">
                <a:solidFill>
                  <a:srgbClr val="FF0066"/>
                </a:solidFill>
                <a:latin typeface="Arial"/>
                <a:cs typeface="Arial"/>
              </a:rPr>
              <a:t>digestion to sugar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. Used to: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Remove starch in products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Produce sugar from starch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Processing of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cellulostic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biofuel</a:t>
            </a:r>
          </a:p>
        </p:txBody>
      </p:sp>
      <p:pic>
        <p:nvPicPr>
          <p:cNvPr id="21507" name="Picture 4" descr="biofuel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2590800" cy="258883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Fig1_5_StoneWashedjeansED.jpg                                  00045DA2PrettyWoman                    BCFB23ED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724400"/>
            <a:ext cx="3200400" cy="18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2209800"/>
            <a:ext cx="1569238" cy="2336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6"/>
          <p:cNvSpPr txBox="1">
            <a:spLocks noChangeArrowheads="1"/>
          </p:cNvSpPr>
          <p:nvPr/>
        </p:nvSpPr>
        <p:spPr bwMode="auto">
          <a:xfrm>
            <a:off x="22225" y="2286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Comic Sans MS" charset="0"/>
              </a:rPr>
              <a:t>The goal of The rAmylase Project is to </a:t>
            </a:r>
            <a:endParaRPr lang="en-US" sz="3200">
              <a:latin typeface="Comic Sans MS" charset="0"/>
              <a:cs typeface="Comic Sans MS" charset="0"/>
            </a:endParaRPr>
          </a:p>
        </p:txBody>
      </p:sp>
      <p:sp>
        <p:nvSpPr>
          <p:cNvPr id="19458" name="Rectangle 9"/>
          <p:cNvSpPr>
            <a:spLocks noChangeArrowheads="1"/>
          </p:cNvSpPr>
          <p:nvPr/>
        </p:nvSpPr>
        <p:spPr bwMode="auto">
          <a:xfrm>
            <a:off x="0" y="99060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>
                <a:latin typeface="Arial" charset="0"/>
              </a:rPr>
              <a:t>Learn how to assay for </a:t>
            </a:r>
            <a:r>
              <a:rPr lang="en-US" sz="2000" dirty="0" smtClean="0">
                <a:latin typeface="Arial" charset="0"/>
              </a:rPr>
              <a:t>amylase, a protein </a:t>
            </a:r>
            <a:r>
              <a:rPr lang="en-US" sz="2000" dirty="0">
                <a:latin typeface="Arial" charset="0"/>
              </a:rPr>
              <a:t>of commercial interest </a:t>
            </a:r>
            <a:r>
              <a:rPr lang="en-US" sz="2000" dirty="0" smtClean="0">
                <a:latin typeface="Arial" charset="0"/>
              </a:rPr>
              <a:t>(</a:t>
            </a:r>
            <a:r>
              <a:rPr lang="en-US" sz="2000" dirty="0" err="1" smtClean="0">
                <a:latin typeface="Arial" charset="0"/>
              </a:rPr>
              <a:t>rAmylase</a:t>
            </a:r>
            <a:r>
              <a:rPr lang="en-US" sz="2000" dirty="0" smtClean="0">
                <a:latin typeface="Arial" charset="0"/>
              </a:rPr>
              <a:t>)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Genetically engineer cells to produce amylase (using pAmylase2014)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Grow transformed cells to </a:t>
            </a:r>
            <a:r>
              <a:rPr lang="en-US" sz="2000" dirty="0">
                <a:latin typeface="Arial" charset="0"/>
              </a:rPr>
              <a:t>volumes where amylase </a:t>
            </a:r>
            <a:r>
              <a:rPr lang="en-US" sz="2000" dirty="0" smtClean="0">
                <a:latin typeface="Arial" charset="0"/>
              </a:rPr>
              <a:t>is </a:t>
            </a:r>
            <a:r>
              <a:rPr lang="en-US" sz="2000" dirty="0">
                <a:latin typeface="Arial" charset="0"/>
              </a:rPr>
              <a:t>purified and assayed</a:t>
            </a:r>
          </a:p>
        </p:txBody>
      </p:sp>
      <p:pic>
        <p:nvPicPr>
          <p:cNvPr id="19459" name="Picture 11" descr="DSC027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200"/>
            <a:ext cx="2819400" cy="20730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3340336"/>
              </p:ext>
            </p:extLst>
          </p:nvPr>
        </p:nvGraphicFramePr>
        <p:xfrm>
          <a:off x="6172200" y="2362200"/>
          <a:ext cx="2743200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461" name="Shape 106"/>
          <p:cNvSpPr>
            <a:spLocks noChangeArrowheads="1"/>
          </p:cNvSpPr>
          <p:nvPr/>
        </p:nvSpPr>
        <p:spPr bwMode="auto">
          <a:xfrm>
            <a:off x="4267200" y="4343400"/>
            <a:ext cx="2438400" cy="21336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9462" name="Picture 15" descr="DSC01001.JPG                                                   0021645APretty Woman                   BF57A695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19400"/>
            <a:ext cx="2854614" cy="1752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1400" y="0"/>
            <a:ext cx="5562600" cy="1524000"/>
          </a:xfrm>
        </p:spPr>
        <p:txBody>
          <a:bodyPr/>
          <a:lstStyle/>
          <a:p>
            <a:pPr eaLnBrk="1" hangingPunct="1">
              <a:spcBef>
                <a:spcPts val="1000"/>
              </a:spcBef>
              <a:spcAft>
                <a:spcPts val="1000"/>
              </a:spcAft>
            </a:pPr>
            <a:r>
              <a:rPr lang="en-US" sz="3600" dirty="0">
                <a:latin typeface="Comic Sans MS" charset="0"/>
              </a:rPr>
              <a:t>The </a:t>
            </a:r>
            <a:r>
              <a:rPr lang="en-US" sz="3600" dirty="0" err="1">
                <a:latin typeface="Comic Sans MS" charset="0"/>
              </a:rPr>
              <a:t>rAmylase</a:t>
            </a:r>
            <a:r>
              <a:rPr lang="en-US" sz="3600" dirty="0">
                <a:latin typeface="Comic Sans MS" charset="0"/>
              </a:rPr>
              <a:t> </a:t>
            </a:r>
            <a:r>
              <a:rPr lang="en-US" sz="3600" dirty="0" smtClean="0">
                <a:latin typeface="Comic Sans MS" charset="0"/>
              </a:rPr>
              <a:t>Project</a:t>
            </a:r>
            <a:r>
              <a:rPr lang="en-US" sz="1400" dirty="0" smtClean="0">
                <a:latin typeface="Comic Sans MS" charset="0"/>
              </a:rPr>
              <a:t/>
            </a:r>
            <a:br>
              <a:rPr lang="en-US" sz="1400" dirty="0" smtClean="0">
                <a:latin typeface="Comic Sans MS" charset="0"/>
              </a:rPr>
            </a:br>
            <a:r>
              <a:rPr lang="en-US" sz="1400" dirty="0">
                <a:latin typeface="Comic Sans MS" charset="0"/>
              </a:rPr>
              <a:t/>
            </a:r>
            <a:br>
              <a:rPr lang="en-US" sz="1400" dirty="0">
                <a:latin typeface="Comic Sans MS" charset="0"/>
              </a:rPr>
            </a:br>
            <a:r>
              <a:rPr lang="en-US" sz="2000" dirty="0" smtClean="0">
                <a:latin typeface="Comic Sans MS" charset="0"/>
              </a:rPr>
              <a:t>Curricular model </a:t>
            </a:r>
            <a:r>
              <a:rPr lang="en-US" sz="2000" dirty="0">
                <a:latin typeface="Comic Sans MS" charset="0"/>
              </a:rPr>
              <a:t>of rDNA/protein Business</a:t>
            </a:r>
            <a:endParaRPr lang="en-US" dirty="0">
              <a:latin typeface="Tahoma" charset="0"/>
            </a:endParaRPr>
          </a:p>
        </p:txBody>
      </p:sp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3581400" y="1524000"/>
            <a:ext cx="5715000" cy="476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Chapters </a:t>
            </a:r>
            <a:r>
              <a:rPr lang="en-US" sz="2000" dirty="0">
                <a:latin typeface="Arial"/>
                <a:cs typeface="Arial"/>
              </a:rPr>
              <a:t>1-5 Basic </a:t>
            </a:r>
            <a:r>
              <a:rPr lang="en-US" sz="2000" dirty="0" smtClean="0">
                <a:latin typeface="Arial"/>
                <a:cs typeface="Arial"/>
              </a:rPr>
              <a:t>SLOP</a:t>
            </a:r>
            <a:r>
              <a:rPr lang="en-US" sz="2000" dirty="0">
                <a:latin typeface="Arial"/>
                <a:cs typeface="Arial"/>
              </a:rPr>
              <a:t>	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5f    Characterizing Proteins by PAGE </a:t>
            </a:r>
          </a:p>
          <a:p>
            <a:pPr>
              <a:spcAft>
                <a:spcPts val="100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Lab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 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6d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   Assaying for Amylase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Activity 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(6c) 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6e </a:t>
            </a:r>
            <a:r>
              <a:rPr lang="en-US" sz="2000" dirty="0">
                <a:latin typeface="Arial"/>
                <a:cs typeface="Arial"/>
              </a:rPr>
              <a:t>   Direct ELISA of Bacterial </a:t>
            </a:r>
            <a:r>
              <a:rPr lang="en-US" sz="2000" dirty="0" smtClean="0">
                <a:latin typeface="Arial"/>
                <a:cs typeface="Arial"/>
              </a:rPr>
              <a:t>Amylase </a:t>
            </a:r>
            <a:r>
              <a:rPr lang="en-US" sz="1400" b="1" dirty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6d) </a:t>
            </a:r>
            <a:endParaRPr lang="en-US" sz="1400" dirty="0">
              <a:latin typeface="Arial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6f </a:t>
            </a:r>
            <a:r>
              <a:rPr lang="en-US" sz="2000" dirty="0">
                <a:latin typeface="Arial"/>
                <a:cs typeface="Arial"/>
              </a:rPr>
              <a:t>   Western Blot to Identify </a:t>
            </a:r>
            <a:r>
              <a:rPr lang="en-US" sz="2000" dirty="0" smtClean="0">
                <a:latin typeface="Arial"/>
                <a:cs typeface="Arial"/>
              </a:rPr>
              <a:t>Amylase </a:t>
            </a:r>
            <a:r>
              <a:rPr lang="en-US" sz="1400" b="1" dirty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6e) </a:t>
            </a:r>
            <a:endParaRPr lang="en-US" sz="1400" dirty="0" smtClean="0">
              <a:latin typeface="Arial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7d </a:t>
            </a:r>
            <a:r>
              <a:rPr lang="en-US" sz="2000" dirty="0">
                <a:latin typeface="Arial"/>
                <a:cs typeface="Arial"/>
              </a:rPr>
              <a:t>   </a:t>
            </a:r>
            <a:r>
              <a:rPr lang="en-US" sz="2000" dirty="0" smtClean="0">
                <a:latin typeface="Arial"/>
                <a:cs typeface="Arial"/>
              </a:rPr>
              <a:t>Amylase </a:t>
            </a:r>
            <a:r>
              <a:rPr lang="en-US" sz="2000" dirty="0">
                <a:latin typeface="Arial"/>
                <a:cs typeface="Arial"/>
              </a:rPr>
              <a:t>Concentration </a:t>
            </a:r>
            <a:r>
              <a:rPr lang="en-US" sz="2000" dirty="0" smtClean="0">
                <a:latin typeface="Arial"/>
                <a:cs typeface="Arial"/>
              </a:rPr>
              <a:t>Assay 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(7g) </a:t>
            </a:r>
            <a:endParaRPr lang="en-US" sz="1400" dirty="0" smtClean="0">
              <a:latin typeface="Arial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8b    pAmy </a:t>
            </a:r>
            <a:r>
              <a:rPr lang="en-US" sz="2000" dirty="0" smtClean="0">
                <a:latin typeface="Arial"/>
                <a:cs typeface="Arial"/>
              </a:rPr>
              <a:t>Plasmid Restriction Digestion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8c    </a:t>
            </a:r>
            <a:r>
              <a:rPr lang="en-US" sz="2000" dirty="0" err="1" smtClean="0">
                <a:latin typeface="Arial"/>
                <a:cs typeface="Arial"/>
              </a:rPr>
              <a:t>pAmylaseTransformation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of </a:t>
            </a:r>
            <a:r>
              <a:rPr lang="en-US" sz="2000" i="1" dirty="0">
                <a:latin typeface="Arial"/>
                <a:cs typeface="Arial"/>
              </a:rPr>
              <a:t>E. coli</a:t>
            </a:r>
            <a:r>
              <a:rPr lang="en-US" sz="2000" dirty="0">
                <a:latin typeface="Arial"/>
                <a:cs typeface="Arial"/>
              </a:rPr>
              <a:t> </a:t>
            </a:r>
            <a:endParaRPr lang="en-US" sz="2000" dirty="0" smtClean="0">
              <a:latin typeface="Arial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8g    </a:t>
            </a:r>
            <a:r>
              <a:rPr lang="en-US" sz="2000" dirty="0" err="1" smtClean="0">
                <a:latin typeface="Arial"/>
                <a:cs typeface="Arial"/>
              </a:rPr>
              <a:t>Miniprep</a:t>
            </a:r>
            <a:r>
              <a:rPr lang="en-US" sz="2000" dirty="0">
                <a:latin typeface="Arial"/>
                <a:cs typeface="Arial"/>
              </a:rPr>
              <a:t> for </a:t>
            </a:r>
            <a:r>
              <a:rPr lang="en-US" sz="2000" dirty="0" err="1" smtClean="0">
                <a:latin typeface="Arial"/>
                <a:cs typeface="Arial"/>
              </a:rPr>
              <a:t>pAmylase</a:t>
            </a:r>
            <a:r>
              <a:rPr lang="en-US" sz="2000" dirty="0" smtClean="0">
                <a:latin typeface="Arial"/>
                <a:cs typeface="Arial"/>
              </a:rPr>
              <a:t> Isolation 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9c    </a:t>
            </a:r>
            <a:r>
              <a:rPr lang="en-US" sz="2000" dirty="0" smtClean="0">
                <a:latin typeface="Arial"/>
                <a:cs typeface="Arial"/>
              </a:rPr>
              <a:t>Amylase Ion</a:t>
            </a:r>
            <a:r>
              <a:rPr lang="en-US" sz="2000" dirty="0">
                <a:latin typeface="Arial"/>
                <a:cs typeface="Arial"/>
              </a:rPr>
              <a:t>-</a:t>
            </a:r>
            <a:r>
              <a:rPr lang="en-US" sz="2000" dirty="0" smtClean="0">
                <a:latin typeface="Arial"/>
                <a:cs typeface="Arial"/>
              </a:rPr>
              <a:t>Ex Chromatography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13h  </a:t>
            </a:r>
            <a:r>
              <a:rPr lang="en-US" sz="2000" dirty="0" smtClean="0">
                <a:latin typeface="Arial"/>
                <a:cs typeface="Arial"/>
              </a:rPr>
              <a:t>Amylase Gene PCR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2" name="Picture 1" descr="Fig1.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3352800" cy="6877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6542532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BS4NM Fig 1.21</a:t>
            </a:r>
            <a:endParaRPr lang="en-US" sz="1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94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41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49"/>
            <a:ext cx="9144000" cy="489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89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5" y="1295400"/>
            <a:ext cx="9144000" cy="1390389"/>
          </a:xfrm>
          <a:prstGeom prst="rect">
            <a:avLst/>
          </a:prstGeom>
        </p:spPr>
      </p:pic>
      <p:pic>
        <p:nvPicPr>
          <p:cNvPr id="4" name="Picture 3" descr="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43200"/>
            <a:ext cx="8813800" cy="1765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6" y="457200"/>
            <a:ext cx="9144000" cy="612108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2"/>
          <p:cNvSpPr txBox="1">
            <a:spLocks noChangeArrowheads="1"/>
          </p:cNvSpPr>
          <p:nvPr/>
        </p:nvSpPr>
        <p:spPr bwMode="auto">
          <a:xfrm>
            <a:off x="0" y="152400"/>
            <a:ext cx="91440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600" i="0" dirty="0">
                <a:latin typeface="Comic Sans MS" charset="0"/>
                <a:cs typeface="Comic Sans MS" charset="0"/>
              </a:rPr>
              <a:t>Computer Modeling of </a:t>
            </a:r>
            <a:r>
              <a:rPr lang="en-US" sz="3600" i="0" dirty="0" smtClean="0">
                <a:latin typeface="Comic Sans MS" charset="0"/>
                <a:cs typeface="Comic Sans MS" charset="0"/>
              </a:rPr>
              <a:t>Bacterial Amylase</a:t>
            </a:r>
            <a:endParaRPr lang="en-US" sz="3600" i="0" dirty="0">
              <a:latin typeface="Comic Sans MS" charset="0"/>
              <a:cs typeface="Comic Sans MS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0" y="3048000"/>
            <a:ext cx="9144000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i="0" dirty="0" smtClean="0">
                <a:solidFill>
                  <a:srgbClr val="0000FF"/>
                </a:solidFill>
                <a:latin typeface="+mn-lt"/>
                <a:cs typeface="Comic Sans MS" charset="0"/>
              </a:rPr>
              <a:t>2 good options:</a:t>
            </a:r>
            <a:endParaRPr lang="en-US" sz="1000" i="0" dirty="0" smtClean="0">
              <a:solidFill>
                <a:srgbClr val="0000FF"/>
              </a:solidFill>
              <a:latin typeface="+mn-lt"/>
              <a:cs typeface="Comic Sans MS" charset="0"/>
            </a:endParaRPr>
          </a:p>
          <a:p>
            <a:pPr>
              <a:defRPr/>
            </a:pPr>
            <a:endParaRPr lang="en-US" sz="1000" i="0" dirty="0" smtClean="0">
              <a:solidFill>
                <a:srgbClr val="0000FF"/>
              </a:solidFill>
              <a:latin typeface="+mn-lt"/>
              <a:cs typeface="Comic Sans MS" charset="0"/>
            </a:endParaRPr>
          </a:p>
          <a:p>
            <a:pPr marL="806450" indent="-465138">
              <a:defRPr/>
            </a:pPr>
            <a:r>
              <a:rPr lang="en-US" sz="2000" i="0" dirty="0" smtClean="0">
                <a:latin typeface="+mn-lt"/>
                <a:cs typeface="Comic Sans MS" charset="0"/>
              </a:rPr>
              <a:t>1a) Using </a:t>
            </a:r>
            <a:r>
              <a:rPr lang="en-US" sz="2000" b="1" i="0" dirty="0" smtClean="0">
                <a:latin typeface="+mn-lt"/>
                <a:cs typeface="Comic Sans MS" charset="0"/>
              </a:rPr>
              <a:t>Cn3D</a:t>
            </a:r>
            <a:r>
              <a:rPr lang="en-US" sz="2000" i="0" dirty="0" smtClean="0">
                <a:latin typeface="+mn-lt"/>
                <a:cs typeface="Comic Sans MS" charset="0"/>
              </a:rPr>
              <a:t>, downloadable from NCBI (Tools) … can study the different forms of bacterial amylase</a:t>
            </a:r>
          </a:p>
          <a:p>
            <a:pPr marL="806450" indent="-465138">
              <a:defRPr/>
            </a:pPr>
            <a:r>
              <a:rPr lang="en-US" sz="2000" i="0" dirty="0" smtClean="0">
                <a:latin typeface="+mn-lt"/>
                <a:cs typeface="Comic Sans MS" charset="0"/>
              </a:rPr>
              <a:t>1b) Go to &gt;&gt;&gt; </a:t>
            </a:r>
            <a:r>
              <a:rPr lang="en-US" sz="2000" i="0" dirty="0" smtClean="0">
                <a:latin typeface="+mn-lt"/>
                <a:cs typeface="Comic Sans MS" charset="0"/>
                <a:hlinkClick r:id="rId2"/>
              </a:rPr>
              <a:t>https</a:t>
            </a:r>
            <a:r>
              <a:rPr lang="en-US" sz="2000" i="0" dirty="0">
                <a:latin typeface="+mn-lt"/>
                <a:cs typeface="Comic Sans MS" charset="0"/>
                <a:hlinkClick r:id="rId2"/>
              </a:rPr>
              <a:t>://</a:t>
            </a:r>
            <a:r>
              <a:rPr lang="en-US" sz="2000" i="0" dirty="0" smtClean="0">
                <a:latin typeface="+mn-lt"/>
                <a:cs typeface="Comic Sans MS" charset="0"/>
                <a:hlinkClick r:id="rId2"/>
              </a:rPr>
              <a:t>www.ncbi.nlm.nih.gov</a:t>
            </a:r>
            <a:r>
              <a:rPr lang="en-US" sz="2000" i="0" dirty="0">
                <a:latin typeface="+mn-lt"/>
                <a:cs typeface="Comic Sans MS" charset="0"/>
              </a:rPr>
              <a:t> </a:t>
            </a:r>
            <a:r>
              <a:rPr lang="en-US" sz="2000" i="0" dirty="0" smtClean="0">
                <a:latin typeface="+mn-lt"/>
                <a:cs typeface="Comic Sans MS" charset="0"/>
              </a:rPr>
              <a:t> Pick “Structure” in Databases and type “alpha amylase Bacillus </a:t>
            </a:r>
            <a:r>
              <a:rPr lang="en-US" sz="2000" i="0" dirty="0" err="1" smtClean="0">
                <a:latin typeface="+mn-lt"/>
                <a:cs typeface="Comic Sans MS" charset="0"/>
              </a:rPr>
              <a:t>licheniformis</a:t>
            </a:r>
            <a:r>
              <a:rPr lang="en-US" sz="2000" i="0" dirty="0" smtClean="0">
                <a:latin typeface="+mn-lt"/>
                <a:cs typeface="Comic Sans MS" charset="0"/>
              </a:rPr>
              <a:t>” in search box</a:t>
            </a:r>
          </a:p>
          <a:p>
            <a:pPr marL="806450" indent="-465138">
              <a:defRPr/>
            </a:pPr>
            <a:r>
              <a:rPr lang="en-US" sz="2000" i="0" dirty="0" smtClean="0">
                <a:solidFill>
                  <a:srgbClr val="000000"/>
                </a:solidFill>
                <a:latin typeface="+mn-lt"/>
                <a:cs typeface="Comic Sans MS" charset="0"/>
              </a:rPr>
              <a:t>1c) </a:t>
            </a:r>
            <a:r>
              <a:rPr lang="en-US" sz="2000" i="0" dirty="0" smtClean="0">
                <a:solidFill>
                  <a:srgbClr val="000000"/>
                </a:solidFill>
                <a:latin typeface="+mn-lt"/>
              </a:rPr>
              <a:t>Find entry = PDB </a:t>
            </a:r>
            <a:r>
              <a:rPr lang="en-US" sz="2000" i="0" dirty="0">
                <a:solidFill>
                  <a:srgbClr val="000000"/>
                </a:solidFill>
                <a:latin typeface="+mn-lt"/>
              </a:rPr>
              <a:t>ID:</a:t>
            </a:r>
            <a:r>
              <a:rPr lang="en-US" sz="2000" b="1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000" b="1" i="0" dirty="0" smtClean="0">
                <a:solidFill>
                  <a:srgbClr val="000000"/>
                </a:solidFill>
                <a:latin typeface="+mn-lt"/>
              </a:rPr>
              <a:t>1BLI </a:t>
            </a:r>
            <a:r>
              <a:rPr lang="en-US" sz="2000" i="0" dirty="0" smtClean="0">
                <a:solidFill>
                  <a:srgbClr val="000000"/>
                </a:solidFill>
                <a:latin typeface="+mn-lt"/>
              </a:rPr>
              <a:t>(download structure)</a:t>
            </a:r>
            <a:r>
              <a:rPr lang="en-US" sz="2000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000" i="0" dirty="0" smtClean="0">
                <a:solidFill>
                  <a:srgbClr val="000000"/>
                </a:solidFill>
                <a:latin typeface="+mn-lt"/>
                <a:cs typeface="Comic Sans MS" charset="0"/>
              </a:rPr>
              <a:t>Then in the entry look for “Similar Structures” … and find the </a:t>
            </a:r>
            <a:r>
              <a:rPr lang="en-US" sz="2000" i="0" dirty="0" smtClean="0">
                <a:solidFill>
                  <a:srgbClr val="000000"/>
                </a:solidFill>
                <a:latin typeface="+mn-lt"/>
              </a:rPr>
              <a:t>engineered alpha amylase = PDB ID: </a:t>
            </a:r>
            <a:r>
              <a:rPr lang="en-US" sz="2000" b="1" i="0" dirty="0" smtClean="0">
                <a:solidFill>
                  <a:srgbClr val="000000"/>
                </a:solidFill>
                <a:latin typeface="+mn-lt"/>
              </a:rPr>
              <a:t>1E3Z</a:t>
            </a:r>
          </a:p>
          <a:p>
            <a:pPr marL="806450" indent="-465138">
              <a:defRPr/>
            </a:pPr>
            <a:r>
              <a:rPr lang="en-US" sz="2000" i="0" dirty="0" smtClean="0">
                <a:solidFill>
                  <a:srgbClr val="000000"/>
                </a:solidFill>
                <a:latin typeface="+mn-lt"/>
              </a:rPr>
              <a:t>1d) Download VAST to compare the structures</a:t>
            </a:r>
          </a:p>
          <a:p>
            <a:pPr marL="806450" indent="-519113">
              <a:defRPr/>
            </a:pPr>
            <a:endParaRPr lang="en-US" sz="2000" b="1" i="0" dirty="0" smtClean="0">
              <a:solidFill>
                <a:srgbClr val="FF0000"/>
              </a:solidFill>
              <a:latin typeface="+mn-lt"/>
              <a:cs typeface="Comic Sans MS" charset="0"/>
            </a:endParaRPr>
          </a:p>
          <a:p>
            <a:pPr marL="806450" indent="-519113">
              <a:defRPr/>
            </a:pPr>
            <a:r>
              <a:rPr lang="en-US" sz="2000" i="0" dirty="0" smtClean="0">
                <a:solidFill>
                  <a:srgbClr val="FF0000"/>
                </a:solidFill>
                <a:latin typeface="+mn-lt"/>
                <a:cs typeface="Comic Sans MS" charset="0"/>
              </a:rPr>
              <a:t> 2a) Use Molecular World application for </a:t>
            </a:r>
            <a:r>
              <a:rPr lang="en-US" sz="2000" i="0" dirty="0" err="1" smtClean="0">
                <a:solidFill>
                  <a:srgbClr val="FF0000"/>
                </a:solidFill>
                <a:latin typeface="+mn-lt"/>
                <a:cs typeface="Comic Sans MS" charset="0"/>
              </a:rPr>
              <a:t>iPad</a:t>
            </a:r>
            <a:r>
              <a:rPr lang="en-US" sz="2000" i="0" dirty="0" smtClean="0">
                <a:solidFill>
                  <a:srgbClr val="FF0000"/>
                </a:solidFill>
                <a:latin typeface="+mn-lt"/>
                <a:cs typeface="Comic Sans MS" charset="0"/>
              </a:rPr>
              <a:t> or iPhone.</a:t>
            </a:r>
          </a:p>
          <a:p>
            <a:pPr marL="806450" indent="-465138">
              <a:defRPr/>
            </a:pPr>
            <a:r>
              <a:rPr lang="en-US" sz="2000" i="0" dirty="0">
                <a:solidFill>
                  <a:srgbClr val="FF0000"/>
                </a:solidFill>
                <a:latin typeface="+mn-lt"/>
                <a:cs typeface="Comic Sans MS" charset="0"/>
              </a:rPr>
              <a:t> </a:t>
            </a:r>
            <a:r>
              <a:rPr lang="en-US" sz="2000" i="0" dirty="0" smtClean="0">
                <a:solidFill>
                  <a:srgbClr val="FF0000"/>
                </a:solidFill>
                <a:latin typeface="+mn-lt"/>
                <a:cs typeface="Comic Sans MS" charset="0"/>
              </a:rPr>
              <a:t>    	Use </a:t>
            </a:r>
            <a:r>
              <a:rPr lang="en-US" sz="2000" i="0" dirty="0">
                <a:solidFill>
                  <a:srgbClr val="000000"/>
                </a:solidFill>
                <a:latin typeface="+mn-lt"/>
              </a:rPr>
              <a:t>PDB ID: </a:t>
            </a:r>
            <a:r>
              <a:rPr lang="en-US" sz="2000" b="1" i="0" dirty="0">
                <a:solidFill>
                  <a:srgbClr val="000000"/>
                </a:solidFill>
              </a:rPr>
              <a:t> 1BLI </a:t>
            </a:r>
            <a:r>
              <a:rPr lang="en-US" sz="2000" b="1" i="0" dirty="0" smtClean="0">
                <a:solidFill>
                  <a:srgbClr val="000000"/>
                </a:solidFill>
                <a:latin typeface="+mn-lt"/>
              </a:rPr>
              <a:t> and </a:t>
            </a:r>
            <a:r>
              <a:rPr lang="en-US" sz="2000" b="1" i="0" dirty="0">
                <a:solidFill>
                  <a:srgbClr val="000000"/>
                </a:solidFill>
              </a:rPr>
              <a:t>1E3Z</a:t>
            </a:r>
          </a:p>
          <a:p>
            <a:pPr marL="806450" indent="-519113">
              <a:defRPr/>
            </a:pPr>
            <a:endParaRPr lang="en-US" sz="2000" i="0" dirty="0" smtClean="0">
              <a:solidFill>
                <a:srgbClr val="FF0000"/>
              </a:solidFill>
              <a:latin typeface="+mn-lt"/>
              <a:cs typeface="Comic Sans MS" charset="0"/>
            </a:endParaRPr>
          </a:p>
        </p:txBody>
      </p:sp>
      <p:pic>
        <p:nvPicPr>
          <p:cNvPr id="6" name="Picture 5" descr="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838200"/>
            <a:ext cx="3581400" cy="244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35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7550</TotalTime>
  <Words>363</Words>
  <Application>Microsoft Macintosh PowerPoint</Application>
  <PresentationFormat>On-screen Show (4:3)</PresentationFormat>
  <Paragraphs>72</Paragraphs>
  <Slides>13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The rAmylase Project  Curricular model of rDNA/protein Business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BiotechEd.com Biotech Teacher Support Site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Morgan</dc:creator>
  <cp:lastModifiedBy>Science Department</cp:lastModifiedBy>
  <cp:revision>168</cp:revision>
  <cp:lastPrinted>2016-11-01T01:23:31Z</cp:lastPrinted>
  <dcterms:created xsi:type="dcterms:W3CDTF">2010-06-22T16:13:48Z</dcterms:created>
  <dcterms:modified xsi:type="dcterms:W3CDTF">2017-11-06T06:11:25Z</dcterms:modified>
</cp:coreProperties>
</file>